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
              <a:t>Introduce everyone:</a:t>
            </a:r>
          </a:p>
          <a:p>
            <a:pPr lvl="0">
              <a:spcBef>
                <a:spcPts val="0"/>
              </a:spcBef>
              <a:buNone/>
            </a:pPr>
            <a:r>
              <a:rPr lang="sv"/>
              <a:t>- James Omoya, Software engineer from Chalmers in Gothenburg</a:t>
            </a:r>
          </a:p>
          <a:p>
            <a:pPr lvl="0">
              <a:spcBef>
                <a:spcPts val="0"/>
              </a:spcBef>
              <a:buNone/>
            </a:pPr>
            <a:r>
              <a:rPr lang="sv"/>
              <a:t>- Dmytro Petryk exchange student at Liu, curently doing his 3rd year in computer science.</a:t>
            </a:r>
          </a:p>
          <a:p>
            <a:pPr lvl="0">
              <a:spcBef>
                <a:spcPts val="0"/>
              </a:spcBef>
              <a:buNone/>
            </a:pPr>
            <a:r>
              <a:rPr lang="sv"/>
              <a:t>-Mateusz Kłoczko exchange student at Liu, writing his master thesis in computer science.</a:t>
            </a:r>
          </a:p>
          <a:p>
            <a:pPr lvl="0">
              <a:spcBef>
                <a:spcPts val="0"/>
              </a:spcBef>
              <a:buNone/>
            </a:pPr>
            <a:r>
              <a:rPr lang="sv"/>
              <a:t>-Daniel Proos, 2nd year software engineer at Linköping University.</a:t>
            </a:r>
          </a:p>
          <a:p>
            <a:pPr lvl="0">
              <a:spcBef>
                <a:spcPts val="0"/>
              </a:spcBef>
              <a:buNone/>
            </a:pPr>
            <a:r>
              <a:rPr lang="sv"/>
              <a:t>-Julian Grujicic, Mechanical engineer at Linköping university, currently writing his bachelor thesis.</a:t>
            </a:r>
          </a:p>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sv" sz="1200">
                <a:solidFill>
                  <a:srgbClr val="2E2E2E"/>
                </a:solidFill>
                <a:highlight>
                  <a:srgbClr val="FFFFFF"/>
                </a:highlight>
              </a:rPr>
              <a:t>Together with Nasa’s data we want to raise awareness to the air pollution’s impact on human health and how to avoid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sv"/>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sv"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09.gif"/><Relationship Id="rId6" Type="http://schemas.openxmlformats.org/officeDocument/2006/relationships/image" Target="../media/image0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06.jpg"/><Relationship Id="rId5" Type="http://schemas.openxmlformats.org/officeDocument/2006/relationships/image" Target="../media/image07.jpg"/><Relationship Id="rId6" Type="http://schemas.openxmlformats.org/officeDocument/2006/relationships/image" Target="../media/image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186900"/>
            <a:ext cx="8520600" cy="879600"/>
          </a:xfrm>
          <a:prstGeom prst="rect">
            <a:avLst/>
          </a:prstGeom>
        </p:spPr>
        <p:txBody>
          <a:bodyPr anchorCtr="0" anchor="b" bIns="91425" lIns="91425" rIns="91425" tIns="91425">
            <a:noAutofit/>
          </a:bodyPr>
          <a:lstStyle/>
          <a:p>
            <a:pPr lvl="0">
              <a:spcBef>
                <a:spcPts val="0"/>
              </a:spcBef>
              <a:buNone/>
            </a:pPr>
            <a:r>
              <a:rPr lang="sv"/>
              <a:t>Air check in Linköping</a:t>
            </a:r>
          </a:p>
        </p:txBody>
      </p:sp>
      <p:pic>
        <p:nvPicPr>
          <p:cNvPr id="55" name="Shape 55"/>
          <p:cNvPicPr preferRelativeResize="0"/>
          <p:nvPr/>
        </p:nvPicPr>
        <p:blipFill>
          <a:blip r:embed="rId3">
            <a:alphaModFix/>
          </a:blip>
          <a:stretch>
            <a:fillRect/>
          </a:stretch>
        </p:blipFill>
        <p:spPr>
          <a:xfrm>
            <a:off x="997575" y="963275"/>
            <a:ext cx="7148849" cy="4019424"/>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7" name="Shape 107"/>
        <p:cNvGrpSpPr/>
        <p:nvPr/>
      </p:nvGrpSpPr>
      <p:grpSpPr>
        <a:xfrm>
          <a:off x="0" y="0"/>
          <a:ext cx="0" cy="0"/>
          <a:chOff x="0" y="0"/>
          <a:chExt cx="0" cy="0"/>
        </a:xfrm>
      </p:grpSpPr>
      <p:sp>
        <p:nvSpPr>
          <p:cNvPr id="108" name="Shape 108"/>
          <p:cNvSpPr txBox="1"/>
          <p:nvPr>
            <p:ph type="title"/>
          </p:nvPr>
        </p:nvSpPr>
        <p:spPr>
          <a:xfrm>
            <a:off x="311700" y="64025"/>
            <a:ext cx="8520600" cy="572700"/>
          </a:xfrm>
          <a:prstGeom prst="rect">
            <a:avLst/>
          </a:prstGeom>
        </p:spPr>
        <p:txBody>
          <a:bodyPr anchorCtr="0" anchor="t" bIns="91425" lIns="91425" rIns="91425" tIns="91425">
            <a:noAutofit/>
          </a:bodyPr>
          <a:lstStyle/>
          <a:p>
            <a:pPr lvl="0">
              <a:spcBef>
                <a:spcPts val="0"/>
              </a:spcBef>
              <a:buNone/>
            </a:pPr>
            <a:r>
              <a:rPr lang="sv" sz="1200"/>
              <a:t>DATA GATHERING FROM NASA:</a:t>
            </a:r>
          </a:p>
          <a:p>
            <a:pPr lvl="0">
              <a:spcBef>
                <a:spcPts val="0"/>
              </a:spcBef>
              <a:buNone/>
            </a:pPr>
            <a:r>
              <a:rPr lang="sv" sz="1200"/>
              <a:t>Atmospheric Infrared Sounder(AIRS) from the AQUA Satelite</a:t>
            </a:r>
          </a:p>
          <a:p>
            <a:pPr indent="-304800" lvl="0" marL="457200">
              <a:spcBef>
                <a:spcPts val="0"/>
              </a:spcBef>
              <a:buClr>
                <a:srgbClr val="000000"/>
              </a:buClr>
              <a:buSzPct val="100000"/>
              <a:buFont typeface="Arial"/>
              <a:buChar char="-"/>
            </a:pPr>
            <a:r>
              <a:rPr lang="sv" sz="1200"/>
              <a:t>Carbon Monoxide(CO) : 2km resolution taken twice a day</a:t>
            </a:r>
          </a:p>
          <a:p>
            <a:pPr indent="-304800" lvl="0" marL="457200">
              <a:spcBef>
                <a:spcPts val="0"/>
              </a:spcBef>
              <a:buClr>
                <a:srgbClr val="000000"/>
              </a:buClr>
              <a:buSzPct val="100000"/>
              <a:buFont typeface="Arial"/>
              <a:buChar char="-"/>
            </a:pPr>
            <a:r>
              <a:rPr lang="sv" sz="1200"/>
              <a:t>Sulfur Dioxide(SO2)     : </a:t>
            </a:r>
            <a:r>
              <a:rPr lang="sv" sz="1200">
                <a:solidFill>
                  <a:schemeClr val="dk1"/>
                </a:solidFill>
                <a:latin typeface="Arial"/>
                <a:ea typeface="Arial"/>
                <a:cs typeface="Arial"/>
                <a:sym typeface="Arial"/>
              </a:rPr>
              <a:t>2km resolution taken twice a day</a:t>
            </a:r>
            <a:r>
              <a:rPr lang="sv" sz="1200">
                <a:solidFill>
                  <a:srgbClr val="000000"/>
                </a:solidFill>
                <a:latin typeface="Arial"/>
                <a:ea typeface="Arial"/>
                <a:cs typeface="Arial"/>
                <a:sym typeface="Arial"/>
              </a:rPr>
              <a:t>  </a:t>
            </a:r>
          </a:p>
          <a:p>
            <a:pPr lvl="0">
              <a:spcBef>
                <a:spcPts val="0"/>
              </a:spcBef>
              <a:buNone/>
            </a:pPr>
            <a:r>
              <a:t/>
            </a:r>
            <a:endParaRPr sz="1200"/>
          </a:p>
        </p:txBody>
      </p:sp>
      <p:pic>
        <p:nvPicPr>
          <p:cNvPr id="109" name="Shape 109"/>
          <p:cNvPicPr preferRelativeResize="0"/>
          <p:nvPr/>
        </p:nvPicPr>
        <p:blipFill>
          <a:blip r:embed="rId3">
            <a:alphaModFix/>
          </a:blip>
          <a:stretch>
            <a:fillRect/>
          </a:stretch>
        </p:blipFill>
        <p:spPr>
          <a:xfrm>
            <a:off x="61425" y="879800"/>
            <a:ext cx="9043049" cy="426370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224750" y="75450"/>
            <a:ext cx="4785000" cy="387900"/>
          </a:xfrm>
          <a:prstGeom prst="rect">
            <a:avLst/>
          </a:prstGeom>
        </p:spPr>
        <p:txBody>
          <a:bodyPr anchorCtr="0" anchor="t" bIns="91425" lIns="91425" rIns="91425" tIns="91425">
            <a:noAutofit/>
          </a:bodyPr>
          <a:lstStyle/>
          <a:p>
            <a:pPr lvl="0">
              <a:spcBef>
                <a:spcPts val="0"/>
              </a:spcBef>
              <a:buNone/>
            </a:pPr>
            <a:r>
              <a:rPr lang="sv" sz="1400"/>
              <a:t>DATA GATHERING FROM  WINDSOND SENSOR</a:t>
            </a:r>
          </a:p>
        </p:txBody>
      </p:sp>
      <p:pic>
        <p:nvPicPr>
          <p:cNvPr id="115" name="Shape 115"/>
          <p:cNvPicPr preferRelativeResize="0"/>
          <p:nvPr/>
        </p:nvPicPr>
        <p:blipFill>
          <a:blip r:embed="rId3">
            <a:alphaModFix/>
          </a:blip>
          <a:stretch>
            <a:fillRect/>
          </a:stretch>
        </p:blipFill>
        <p:spPr>
          <a:xfrm>
            <a:off x="111274" y="466675"/>
            <a:ext cx="2182897" cy="1637148"/>
          </a:xfrm>
          <a:prstGeom prst="rect">
            <a:avLst/>
          </a:prstGeom>
          <a:noFill/>
          <a:ln>
            <a:noFill/>
          </a:ln>
        </p:spPr>
      </p:pic>
      <p:pic>
        <p:nvPicPr>
          <p:cNvPr id="116" name="Shape 116"/>
          <p:cNvPicPr preferRelativeResize="0"/>
          <p:nvPr/>
        </p:nvPicPr>
        <p:blipFill>
          <a:blip r:embed="rId4">
            <a:alphaModFix/>
          </a:blip>
          <a:stretch>
            <a:fillRect/>
          </a:stretch>
        </p:blipFill>
        <p:spPr>
          <a:xfrm>
            <a:off x="111274" y="2135449"/>
            <a:ext cx="2182897" cy="1637161"/>
          </a:xfrm>
          <a:prstGeom prst="rect">
            <a:avLst/>
          </a:prstGeom>
          <a:noFill/>
          <a:ln>
            <a:noFill/>
          </a:ln>
        </p:spPr>
      </p:pic>
      <p:sp>
        <p:nvSpPr>
          <p:cNvPr id="117" name="Shape 117"/>
          <p:cNvSpPr txBox="1"/>
          <p:nvPr/>
        </p:nvSpPr>
        <p:spPr>
          <a:xfrm>
            <a:off x="2367750" y="3242425"/>
            <a:ext cx="3558300" cy="13176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sv"/>
              <a:t>Barometric Pressure</a:t>
            </a:r>
          </a:p>
          <a:p>
            <a:pPr indent="-228600" lvl="0" marL="457200" rtl="0">
              <a:spcBef>
                <a:spcPts val="0"/>
              </a:spcBef>
              <a:buChar char="-"/>
            </a:pPr>
            <a:r>
              <a:rPr lang="sv"/>
              <a:t>Humidity</a:t>
            </a:r>
          </a:p>
          <a:p>
            <a:pPr indent="-228600" lvl="0" marL="457200" rtl="0">
              <a:spcBef>
                <a:spcPts val="0"/>
              </a:spcBef>
              <a:buChar char="-"/>
            </a:pPr>
            <a:r>
              <a:rPr lang="sv"/>
              <a:t>Temperature</a:t>
            </a:r>
          </a:p>
          <a:p>
            <a:pPr indent="-228600" lvl="0" marL="457200" rtl="0">
              <a:spcBef>
                <a:spcPts val="0"/>
              </a:spcBef>
              <a:buChar char="-"/>
            </a:pPr>
            <a:r>
              <a:rPr lang="sv"/>
              <a:t>Wind Speed</a:t>
            </a:r>
          </a:p>
          <a:p>
            <a:pPr indent="-228600" lvl="0" marL="457200" rtl="0">
              <a:spcBef>
                <a:spcPts val="0"/>
              </a:spcBef>
              <a:buChar char="-"/>
            </a:pPr>
            <a:r>
              <a:rPr lang="sv"/>
              <a:t>Wind Direction</a:t>
            </a:r>
          </a:p>
          <a:p>
            <a:pPr indent="-228600" lvl="0" marL="457200" rtl="0">
              <a:spcBef>
                <a:spcPts val="0"/>
              </a:spcBef>
              <a:buChar char="-"/>
            </a:pPr>
            <a:r>
              <a:rPr lang="sv"/>
              <a:t>Altitude</a:t>
            </a:r>
          </a:p>
          <a:p>
            <a:pPr indent="-228600" lvl="0" marL="457200">
              <a:spcBef>
                <a:spcPts val="0"/>
              </a:spcBef>
              <a:buChar char="-"/>
            </a:pPr>
            <a:r>
              <a:rPr lang="sv"/>
              <a:t>GPS Location</a:t>
            </a:r>
          </a:p>
        </p:txBody>
      </p:sp>
      <p:pic>
        <p:nvPicPr>
          <p:cNvPr id="118" name="Shape 118"/>
          <p:cNvPicPr preferRelativeResize="0"/>
          <p:nvPr/>
        </p:nvPicPr>
        <p:blipFill>
          <a:blip r:embed="rId5">
            <a:alphaModFix/>
          </a:blip>
          <a:stretch>
            <a:fillRect/>
          </a:stretch>
        </p:blipFill>
        <p:spPr>
          <a:xfrm>
            <a:off x="4572000" y="369650"/>
            <a:ext cx="4572000" cy="2590800"/>
          </a:xfrm>
          <a:prstGeom prst="rect">
            <a:avLst/>
          </a:prstGeom>
          <a:noFill/>
          <a:ln>
            <a:noFill/>
          </a:ln>
        </p:spPr>
      </p:pic>
      <p:pic>
        <p:nvPicPr>
          <p:cNvPr id="119" name="Shape 119"/>
          <p:cNvPicPr preferRelativeResize="0"/>
          <p:nvPr/>
        </p:nvPicPr>
        <p:blipFill>
          <a:blip r:embed="rId6">
            <a:alphaModFix/>
          </a:blip>
          <a:stretch>
            <a:fillRect/>
          </a:stretch>
        </p:blipFill>
        <p:spPr>
          <a:xfrm>
            <a:off x="2294175" y="2187150"/>
            <a:ext cx="2405874" cy="2857424"/>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pic>
        <p:nvPicPr>
          <p:cNvPr id="124" name="Shape 124"/>
          <p:cNvPicPr preferRelativeResize="0"/>
          <p:nvPr/>
        </p:nvPicPr>
        <p:blipFill>
          <a:blip r:embed="rId3">
            <a:alphaModFix/>
          </a:blip>
          <a:stretch>
            <a:fillRect/>
          </a:stretch>
        </p:blipFill>
        <p:spPr>
          <a:xfrm>
            <a:off x="1096887" y="60212"/>
            <a:ext cx="1266825" cy="1419225"/>
          </a:xfrm>
          <a:prstGeom prst="rect">
            <a:avLst/>
          </a:prstGeom>
          <a:noFill/>
          <a:ln>
            <a:noFill/>
          </a:ln>
        </p:spPr>
      </p:pic>
      <p:pic>
        <p:nvPicPr>
          <p:cNvPr id="125" name="Shape 125"/>
          <p:cNvPicPr preferRelativeResize="0"/>
          <p:nvPr/>
        </p:nvPicPr>
        <p:blipFill>
          <a:blip r:embed="rId4">
            <a:alphaModFix/>
          </a:blip>
          <a:stretch>
            <a:fillRect/>
          </a:stretch>
        </p:blipFill>
        <p:spPr>
          <a:xfrm>
            <a:off x="5597062" y="115062"/>
            <a:ext cx="2809875" cy="752475"/>
          </a:xfrm>
          <a:prstGeom prst="rect">
            <a:avLst/>
          </a:prstGeom>
          <a:noFill/>
          <a:ln>
            <a:noFill/>
          </a:ln>
        </p:spPr>
      </p:pic>
      <p:pic>
        <p:nvPicPr>
          <p:cNvPr id="126" name="Shape 126"/>
          <p:cNvPicPr preferRelativeResize="0"/>
          <p:nvPr/>
        </p:nvPicPr>
        <p:blipFill>
          <a:blip r:embed="rId5">
            <a:alphaModFix/>
          </a:blip>
          <a:stretch>
            <a:fillRect/>
          </a:stretch>
        </p:blipFill>
        <p:spPr>
          <a:xfrm>
            <a:off x="53250" y="1614575"/>
            <a:ext cx="3725774" cy="3221249"/>
          </a:xfrm>
          <a:prstGeom prst="rect">
            <a:avLst/>
          </a:prstGeom>
          <a:noFill/>
          <a:ln>
            <a:noFill/>
          </a:ln>
        </p:spPr>
      </p:pic>
      <p:pic>
        <p:nvPicPr>
          <p:cNvPr id="127" name="Shape 127"/>
          <p:cNvPicPr preferRelativeResize="0"/>
          <p:nvPr/>
        </p:nvPicPr>
        <p:blipFill>
          <a:blip r:embed="rId6">
            <a:alphaModFix/>
          </a:blip>
          <a:stretch>
            <a:fillRect/>
          </a:stretch>
        </p:blipFill>
        <p:spPr>
          <a:xfrm>
            <a:off x="5020575" y="1131624"/>
            <a:ext cx="3958624" cy="3603874"/>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sv"/>
              <a:t>DEMO</a:t>
            </a:r>
          </a:p>
        </p:txBody>
      </p:sp>
      <p:sp>
        <p:nvSpPr>
          <p:cNvPr id="133" name="Shape 13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B0F00"/>
        </a:solidFill>
      </p:bgPr>
    </p:bg>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1095750" y="0"/>
            <a:ext cx="6591300" cy="4933950"/>
          </a:xfrm>
          <a:prstGeom prst="rect">
            <a:avLst/>
          </a:prstGeom>
          <a:noFill/>
          <a:ln>
            <a:noFill/>
          </a:ln>
        </p:spPr>
      </p:pic>
      <p:sp>
        <p:nvSpPr>
          <p:cNvPr id="139" name="Shape 139"/>
          <p:cNvSpPr/>
          <p:nvPr/>
        </p:nvSpPr>
        <p:spPr>
          <a:xfrm>
            <a:off x="1224000" y="53500"/>
            <a:ext cx="6387600" cy="742500"/>
          </a:xfrm>
          <a:prstGeom prst="rect">
            <a:avLst/>
          </a:prstGeom>
          <a:solidFill>
            <a:srgbClr val="DFDFDF"/>
          </a:solidFill>
          <a:ln cap="flat" cmpd="sng" w="19050">
            <a:solidFill>
              <a:srgbClr val="30182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600" cy="572700"/>
          </a:xfrm>
          <a:prstGeom prst="rect">
            <a:avLst/>
          </a:prstGeom>
        </p:spPr>
        <p:txBody>
          <a:bodyPr anchorCtr="0" anchor="t" bIns="91425" lIns="91425" rIns="91425" tIns="91425">
            <a:noAutofit/>
          </a:bodyPr>
          <a:lstStyle/>
          <a:p>
            <a:pPr indent="457200" lvl="0" marL="1828800" rtl="0" algn="l">
              <a:spcBef>
                <a:spcPts val="0"/>
              </a:spcBef>
              <a:buNone/>
            </a:pPr>
            <a:r>
              <a:rPr lang="sv">
                <a:solidFill>
                  <a:srgbClr val="000000"/>
                </a:solidFill>
              </a:rPr>
              <a:t>The Problem</a:t>
            </a:r>
          </a:p>
        </p:txBody>
      </p:sp>
      <p:sp>
        <p:nvSpPr>
          <p:cNvPr id="61" name="Shape 6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60000"/>
              </a:lnSpc>
              <a:spcBef>
                <a:spcPts val="0"/>
              </a:spcBef>
              <a:spcAft>
                <a:spcPts val="1100"/>
              </a:spcAft>
              <a:buClr>
                <a:schemeClr val="dk1"/>
              </a:buClr>
              <a:buSzPct val="61111"/>
              <a:buFont typeface="Arial"/>
              <a:buNone/>
            </a:pPr>
            <a:r>
              <a:rPr lang="sv">
                <a:solidFill>
                  <a:srgbClr val="000000"/>
                </a:solidFill>
              </a:rPr>
              <a:t>Air pollution is not just effecting the environment, but also human health..</a:t>
            </a:r>
          </a:p>
          <a:p>
            <a:pPr lvl="0" rtl="0">
              <a:lnSpc>
                <a:spcPct val="148000"/>
              </a:lnSpc>
              <a:spcBef>
                <a:spcPts val="0"/>
              </a:spcBef>
              <a:spcAft>
                <a:spcPts val="900"/>
              </a:spcAft>
              <a:buClr>
                <a:schemeClr val="dk1"/>
              </a:buClr>
              <a:buSzPct val="91666"/>
              <a:buFont typeface="Arial"/>
              <a:buNone/>
            </a:pPr>
            <a:r>
              <a:rPr lang="sv" sz="1200">
                <a:solidFill>
                  <a:schemeClr val="dk1"/>
                </a:solidFill>
                <a:highlight>
                  <a:srgbClr val="FFFFFF"/>
                </a:highlight>
              </a:rPr>
              <a:t>The variant air pollutants share some similarities and can be grouped in to four categories:</a:t>
            </a:r>
          </a:p>
          <a:p>
            <a:pPr lvl="0" rtl="0">
              <a:lnSpc>
                <a:spcPct val="148000"/>
              </a:lnSpc>
              <a:spcBef>
                <a:spcPts val="0"/>
              </a:spcBef>
              <a:spcAft>
                <a:spcPts val="900"/>
              </a:spcAft>
              <a:buClr>
                <a:schemeClr val="dk1"/>
              </a:buClr>
              <a:buSzPct val="91666"/>
              <a:buFont typeface="Arial"/>
              <a:buNone/>
            </a:pPr>
            <a:r>
              <a:rPr lang="sv" sz="1200">
                <a:solidFill>
                  <a:schemeClr val="dk1"/>
                </a:solidFill>
                <a:highlight>
                  <a:srgbClr val="FFFFFF"/>
                </a:highlight>
              </a:rPr>
              <a:t>1: Gaseous pollutants (for example ozone,SO</a:t>
            </a:r>
            <a:r>
              <a:rPr baseline="-25000" lang="sv" sz="1500">
                <a:solidFill>
                  <a:schemeClr val="dk1"/>
                </a:solidFill>
                <a:highlight>
                  <a:srgbClr val="FFFFFF"/>
                </a:highlight>
              </a:rPr>
              <a:t>2</a:t>
            </a:r>
            <a:r>
              <a:rPr lang="sv" sz="1200">
                <a:solidFill>
                  <a:schemeClr val="dk1"/>
                </a:solidFill>
                <a:highlight>
                  <a:srgbClr val="FFFFFF"/>
                </a:highlight>
              </a:rPr>
              <a:t>, CO)</a:t>
            </a:r>
          </a:p>
          <a:p>
            <a:pPr lvl="0" rtl="0">
              <a:lnSpc>
                <a:spcPct val="148000"/>
              </a:lnSpc>
              <a:spcBef>
                <a:spcPts val="0"/>
              </a:spcBef>
              <a:spcAft>
                <a:spcPts val="900"/>
              </a:spcAft>
              <a:buClr>
                <a:schemeClr val="dk1"/>
              </a:buClr>
              <a:buSzPct val="91666"/>
              <a:buFont typeface="Arial"/>
              <a:buNone/>
            </a:pPr>
            <a:r>
              <a:rPr lang="sv" sz="1200">
                <a:solidFill>
                  <a:schemeClr val="dk1"/>
                </a:solidFill>
                <a:highlight>
                  <a:srgbClr val="FFFFFF"/>
                </a:highlight>
              </a:rPr>
              <a:t>2: Persistent organic pollutants(e.g. dioxins)</a:t>
            </a:r>
          </a:p>
          <a:p>
            <a:pPr lvl="0" rtl="0">
              <a:lnSpc>
                <a:spcPct val="148000"/>
              </a:lnSpc>
              <a:spcBef>
                <a:spcPts val="0"/>
              </a:spcBef>
              <a:spcAft>
                <a:spcPts val="900"/>
              </a:spcAft>
              <a:buClr>
                <a:schemeClr val="dk1"/>
              </a:buClr>
              <a:buSzPct val="91666"/>
              <a:buFont typeface="Arial"/>
              <a:buNone/>
            </a:pPr>
            <a:r>
              <a:rPr lang="sv" sz="1200">
                <a:solidFill>
                  <a:schemeClr val="dk1"/>
                </a:solidFill>
                <a:highlight>
                  <a:srgbClr val="FFFFFF"/>
                </a:highlight>
              </a:rPr>
              <a:t>3: Heavy metals</a:t>
            </a:r>
          </a:p>
          <a:p>
            <a:pPr lvl="0" rtl="0">
              <a:lnSpc>
                <a:spcPct val="148000"/>
              </a:lnSpc>
              <a:spcBef>
                <a:spcPts val="0"/>
              </a:spcBef>
              <a:spcAft>
                <a:spcPts val="900"/>
              </a:spcAft>
              <a:buClr>
                <a:schemeClr val="dk1"/>
              </a:buClr>
              <a:buSzPct val="91666"/>
              <a:buFont typeface="Arial"/>
              <a:buNone/>
            </a:pPr>
            <a:r>
              <a:rPr lang="sv" sz="1200">
                <a:solidFill>
                  <a:schemeClr val="dk1"/>
                </a:solidFill>
                <a:highlight>
                  <a:srgbClr val="FFFFFF"/>
                </a:highlight>
              </a:rPr>
              <a:t>4: Particulate matter</a:t>
            </a:r>
          </a:p>
          <a:p>
            <a:pPr lvl="0" rtl="0">
              <a:lnSpc>
                <a:spcPct val="160000"/>
              </a:lnSpc>
              <a:spcBef>
                <a:spcPts val="0"/>
              </a:spcBef>
              <a:spcAft>
                <a:spcPts val="1100"/>
              </a:spcAft>
              <a:buClr>
                <a:schemeClr val="dk1"/>
              </a:buClr>
              <a:buSzPct val="61111"/>
              <a:buFont typeface="Arial"/>
              <a:buNone/>
            </a:pPr>
            <a:r>
              <a:t/>
            </a:r>
            <a:endParaRPr>
              <a:solidFill>
                <a:srgbClr val="000000"/>
              </a:solidFill>
            </a:endParaRPr>
          </a:p>
          <a:p>
            <a:pPr lvl="0">
              <a:lnSpc>
                <a:spcPct val="160000"/>
              </a:lnSpc>
              <a:spcBef>
                <a:spcPts val="0"/>
              </a:spcBef>
              <a:spcAft>
                <a:spcPts val="1100"/>
              </a:spcAft>
              <a:buClr>
                <a:schemeClr val="dk1"/>
              </a:buClr>
              <a:buSzPct val="61111"/>
              <a:buFont typeface="Arial"/>
              <a:buNone/>
            </a:pPr>
            <a:r>
              <a:t/>
            </a:r>
            <a:endParaRPr>
              <a:solidFill>
                <a:srgbClr val="000000"/>
              </a:solidFil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63637" y="-190199"/>
            <a:ext cx="9271273" cy="524724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pic>
        <p:nvPicPr>
          <p:cNvPr id="71" name="Shape 71"/>
          <p:cNvPicPr preferRelativeResize="0"/>
          <p:nvPr/>
        </p:nvPicPr>
        <p:blipFill rotWithShape="1">
          <a:blip r:embed="rId3">
            <a:alphaModFix/>
          </a:blip>
          <a:srcRect b="0" l="0" r="0" t="0"/>
          <a:stretch/>
        </p:blipFill>
        <p:spPr>
          <a:xfrm>
            <a:off x="86212" y="29075"/>
            <a:ext cx="8971573" cy="5085350"/>
          </a:xfrm>
          <a:prstGeom prst="rect">
            <a:avLst/>
          </a:prstGeom>
          <a:noFill/>
          <a:ln>
            <a:noFill/>
          </a:ln>
        </p:spPr>
      </p:pic>
      <p:sp>
        <p:nvSpPr>
          <p:cNvPr id="72" name="Shape 72"/>
          <p:cNvSpPr txBox="1"/>
          <p:nvPr/>
        </p:nvSpPr>
        <p:spPr>
          <a:xfrm>
            <a:off x="4548200" y="2334300"/>
            <a:ext cx="4400700" cy="347700"/>
          </a:xfrm>
          <a:prstGeom prst="rect">
            <a:avLst/>
          </a:prstGeom>
          <a:noFill/>
          <a:ln>
            <a:noFill/>
          </a:ln>
        </p:spPr>
        <p:txBody>
          <a:bodyPr anchorCtr="0" anchor="t" bIns="91425" lIns="91425" rIns="91425" tIns="91425">
            <a:noAutofit/>
          </a:bodyPr>
          <a:lstStyle/>
          <a:p>
            <a:pPr lvl="0">
              <a:spcBef>
                <a:spcPts val="0"/>
              </a:spcBef>
              <a:buNone/>
            </a:pPr>
            <a:r>
              <a:rPr lang="sv"/>
              <a:t>Research conducted in Harvard Medical School</a:t>
            </a:r>
          </a:p>
        </p:txBody>
      </p:sp>
      <p:sp>
        <p:nvSpPr>
          <p:cNvPr id="73" name="Shape 73"/>
          <p:cNvSpPr txBox="1"/>
          <p:nvPr/>
        </p:nvSpPr>
        <p:spPr>
          <a:xfrm>
            <a:off x="5805675" y="153825"/>
            <a:ext cx="3190500" cy="1003200"/>
          </a:xfrm>
          <a:prstGeom prst="rect">
            <a:avLst/>
          </a:prstGeom>
          <a:solidFill>
            <a:srgbClr val="434343"/>
          </a:solidFill>
          <a:ln>
            <a:noFill/>
          </a:ln>
        </p:spPr>
        <p:txBody>
          <a:bodyPr anchorCtr="0" anchor="t" bIns="91425" lIns="91425" rIns="91425" tIns="91425">
            <a:noAutofit/>
          </a:bodyPr>
          <a:lstStyle/>
          <a:p>
            <a:pPr lvl="0">
              <a:spcBef>
                <a:spcPts val="0"/>
              </a:spcBef>
              <a:buNone/>
            </a:pPr>
            <a:r>
              <a:rPr lang="sv">
                <a:solidFill>
                  <a:srgbClr val="FFFFFF"/>
                </a:solidFill>
              </a:rPr>
              <a:t>High Temperature: 35 - 40 degrees</a:t>
            </a:r>
          </a:p>
          <a:p>
            <a:pPr lvl="0">
              <a:spcBef>
                <a:spcPts val="0"/>
              </a:spcBef>
              <a:buNone/>
            </a:pPr>
            <a:r>
              <a:t/>
            </a:r>
            <a:endParaRPr>
              <a:solidFill>
                <a:srgbClr val="FFFFFF"/>
              </a:solidFill>
            </a:endParaRPr>
          </a:p>
          <a:p>
            <a:pPr lvl="0">
              <a:spcBef>
                <a:spcPts val="0"/>
              </a:spcBef>
              <a:buNone/>
            </a:pPr>
            <a:r>
              <a:rPr lang="sv">
                <a:solidFill>
                  <a:srgbClr val="FFFFFF"/>
                </a:solidFill>
              </a:rPr>
              <a:t>Low AirPressure:   700 - 900 hPa</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4" y="0"/>
            <a:ext cx="9034209" cy="51435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ctrTitle"/>
          </p:nvPr>
        </p:nvSpPr>
        <p:spPr>
          <a:xfrm>
            <a:off x="191300" y="160525"/>
            <a:ext cx="8520600" cy="556500"/>
          </a:xfrm>
          <a:prstGeom prst="rect">
            <a:avLst/>
          </a:prstGeom>
        </p:spPr>
        <p:txBody>
          <a:bodyPr anchorCtr="0" anchor="b" bIns="91425" lIns="91425" rIns="91425" tIns="91425">
            <a:noAutofit/>
          </a:bodyPr>
          <a:lstStyle/>
          <a:p>
            <a:pPr lvl="0">
              <a:spcBef>
                <a:spcPts val="0"/>
              </a:spcBef>
              <a:buNone/>
            </a:pPr>
            <a:r>
              <a:rPr lang="sv" sz="3000"/>
              <a:t>Why is it important?</a:t>
            </a:r>
          </a:p>
        </p:txBody>
      </p:sp>
      <p:sp>
        <p:nvSpPr>
          <p:cNvPr id="84" name="Shape 84"/>
          <p:cNvSpPr/>
          <p:nvPr/>
        </p:nvSpPr>
        <p:spPr>
          <a:xfrm>
            <a:off x="1337725" y="857400"/>
            <a:ext cx="3023100" cy="1464900"/>
          </a:xfrm>
          <a:prstGeom prst="flowChartAlternateProcess">
            <a:avLst/>
          </a:prstGeom>
          <a:solidFill>
            <a:srgbClr val="43434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Clr>
                <a:schemeClr val="dk1"/>
              </a:buClr>
              <a:buSzPct val="61111"/>
              <a:buFont typeface="Arial"/>
              <a:buNone/>
            </a:pPr>
            <a:r>
              <a:rPr lang="sv" sz="1800">
                <a:solidFill>
                  <a:srgbClr val="FFFFFF"/>
                </a:solidFill>
              </a:rPr>
              <a:t>To identify the connection between certain symptoms and Sorrounding Air Quality</a:t>
            </a:r>
          </a:p>
          <a:p>
            <a:pPr lvl="0">
              <a:spcBef>
                <a:spcPts val="0"/>
              </a:spcBef>
              <a:buNone/>
            </a:pPr>
            <a:r>
              <a:t/>
            </a:r>
            <a:endParaRPr/>
          </a:p>
        </p:txBody>
      </p:sp>
      <p:sp>
        <p:nvSpPr>
          <p:cNvPr id="85" name="Shape 85"/>
          <p:cNvSpPr/>
          <p:nvPr/>
        </p:nvSpPr>
        <p:spPr>
          <a:xfrm>
            <a:off x="5309275" y="827925"/>
            <a:ext cx="2748900" cy="1464900"/>
          </a:xfrm>
          <a:prstGeom prst="flowChartAlternateProcess">
            <a:avLst/>
          </a:prstGeom>
          <a:solidFill>
            <a:srgbClr val="0B5394"/>
          </a:solidFill>
          <a:ln cap="flat" cmpd="sng" w="9525">
            <a:solidFill>
              <a:srgbClr val="0B5394"/>
            </a:solidFill>
            <a:prstDash val="solid"/>
            <a:round/>
            <a:headEnd len="med" w="med" type="none"/>
            <a:tailEnd len="med" w="med" type="none"/>
          </a:ln>
        </p:spPr>
        <p:txBody>
          <a:bodyPr anchorCtr="0" anchor="ctr" bIns="91425" lIns="91425" rIns="91425" tIns="91425">
            <a:noAutofit/>
          </a:bodyPr>
          <a:lstStyle/>
          <a:p>
            <a:pPr lvl="0">
              <a:spcBef>
                <a:spcPts val="0"/>
              </a:spcBef>
              <a:buClr>
                <a:schemeClr val="dk1"/>
              </a:buClr>
              <a:buFont typeface="Arial"/>
              <a:buNone/>
            </a:pPr>
            <a:r>
              <a:rPr lang="sv">
                <a:solidFill>
                  <a:srgbClr val="FFFF00"/>
                </a:solidFill>
              </a:rPr>
              <a:t>Early detection of the cause of a symptom is easy to treat.</a:t>
            </a:r>
          </a:p>
          <a:p>
            <a:pPr lvl="0">
              <a:spcBef>
                <a:spcPts val="0"/>
              </a:spcBef>
              <a:buNone/>
            </a:pPr>
            <a:r>
              <a:t/>
            </a:r>
            <a:endParaRPr/>
          </a:p>
        </p:txBody>
      </p:sp>
      <p:sp>
        <p:nvSpPr>
          <p:cNvPr id="86" name="Shape 86"/>
          <p:cNvSpPr/>
          <p:nvPr/>
        </p:nvSpPr>
        <p:spPr>
          <a:xfrm>
            <a:off x="3317500" y="2707450"/>
            <a:ext cx="3073500" cy="1464900"/>
          </a:xfrm>
          <a:prstGeom prst="flowChartAlternateProcess">
            <a:avLst/>
          </a:prstGeom>
          <a:solidFill>
            <a:srgbClr val="38761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sv">
                <a:solidFill>
                  <a:srgbClr val="C9DAF8"/>
                </a:solidFill>
              </a:rPr>
              <a:t>To understand the effect of Air Quality and peoples health over </a:t>
            </a:r>
          </a:p>
          <a:p>
            <a:pPr lvl="0">
              <a:spcBef>
                <a:spcPts val="0"/>
              </a:spcBef>
              <a:buClr>
                <a:schemeClr val="dk1"/>
              </a:buClr>
              <a:buFont typeface="Arial"/>
              <a:buNone/>
            </a:pPr>
            <a:r>
              <a:rPr lang="sv">
                <a:solidFill>
                  <a:srgbClr val="C9DAF8"/>
                </a:solidFill>
              </a:rPr>
              <a:t>a period of time.</a:t>
            </a:r>
          </a:p>
          <a:p>
            <a:pPr lvl="0">
              <a:spcBef>
                <a:spcPts val="0"/>
              </a:spcBef>
              <a:buNone/>
            </a:pPr>
            <a:r>
              <a:t/>
            </a:r>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ctrTitle"/>
          </p:nvPr>
        </p:nvSpPr>
        <p:spPr>
          <a:xfrm>
            <a:off x="57550" y="92025"/>
            <a:ext cx="8520600" cy="583500"/>
          </a:xfrm>
          <a:prstGeom prst="rect">
            <a:avLst/>
          </a:prstGeom>
        </p:spPr>
        <p:txBody>
          <a:bodyPr anchorCtr="0" anchor="b" bIns="91425" lIns="91425" rIns="91425" tIns="91425">
            <a:noAutofit/>
          </a:bodyPr>
          <a:lstStyle/>
          <a:p>
            <a:pPr lvl="0">
              <a:spcBef>
                <a:spcPts val="0"/>
              </a:spcBef>
              <a:buNone/>
            </a:pPr>
            <a:r>
              <a:rPr lang="sv" sz="2400"/>
              <a:t>Who is at Risk</a:t>
            </a:r>
          </a:p>
        </p:txBody>
      </p:sp>
      <p:sp>
        <p:nvSpPr>
          <p:cNvPr id="92" name="Shape 92"/>
          <p:cNvSpPr txBox="1"/>
          <p:nvPr/>
        </p:nvSpPr>
        <p:spPr>
          <a:xfrm>
            <a:off x="541775" y="1036725"/>
            <a:ext cx="4775700" cy="722400"/>
          </a:xfrm>
          <a:prstGeom prst="rect">
            <a:avLst/>
          </a:prstGeom>
          <a:noFill/>
          <a:ln>
            <a:noFill/>
          </a:ln>
        </p:spPr>
        <p:txBody>
          <a:bodyPr anchorCtr="0" anchor="t" bIns="91425" lIns="91425" rIns="91425" tIns="91425">
            <a:noAutofit/>
          </a:bodyPr>
          <a:lstStyle/>
          <a:p>
            <a:pPr lvl="0">
              <a:spcBef>
                <a:spcPts val="0"/>
              </a:spcBef>
              <a:buNone/>
            </a:pPr>
            <a:r>
              <a:rPr lang="sv"/>
              <a:t>-	Almost everybody that breathes in Air.</a:t>
            </a:r>
          </a:p>
          <a:p>
            <a:pPr lvl="0">
              <a:spcBef>
                <a:spcPts val="0"/>
              </a:spcBef>
              <a:buNone/>
            </a:pPr>
            <a:r>
              <a:rPr lang="sv"/>
              <a:t>-	Bad Air quality is especially harmful for people wtih:</a:t>
            </a:r>
          </a:p>
          <a:p>
            <a:pPr lvl="0">
              <a:spcBef>
                <a:spcPts val="0"/>
              </a:spcBef>
              <a:buNone/>
            </a:pPr>
            <a:r>
              <a:rPr lang="sv"/>
              <a:t>          i.	Asthma</a:t>
            </a:r>
          </a:p>
          <a:p>
            <a:pPr lvl="0">
              <a:spcBef>
                <a:spcPts val="0"/>
              </a:spcBef>
              <a:buNone/>
            </a:pPr>
            <a:r>
              <a:rPr lang="sv"/>
              <a:t>	ii.	Health Conditions</a:t>
            </a:r>
          </a:p>
          <a:p>
            <a:pPr lvl="0">
              <a:spcBef>
                <a:spcPts val="0"/>
              </a:spcBef>
              <a:buNone/>
            </a:pPr>
            <a:r>
              <a:rPr lang="sv"/>
              <a:t>	iii.	Lung diseases</a:t>
            </a:r>
          </a:p>
          <a:p>
            <a:pPr lvl="0">
              <a:spcBef>
                <a:spcPts val="0"/>
              </a:spcBef>
              <a:buNone/>
            </a:pPr>
            <a:r>
              <a:rPr lang="sv"/>
              <a:t>	iv.	Other respiratory diseases</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ctrTitle"/>
          </p:nvPr>
        </p:nvSpPr>
        <p:spPr>
          <a:xfrm>
            <a:off x="311700" y="357750"/>
            <a:ext cx="8520600" cy="1309200"/>
          </a:xfrm>
          <a:prstGeom prst="rect">
            <a:avLst/>
          </a:prstGeom>
        </p:spPr>
        <p:txBody>
          <a:bodyPr anchorCtr="0" anchor="b" bIns="91425" lIns="91425" rIns="91425" tIns="91425">
            <a:noAutofit/>
          </a:bodyPr>
          <a:lstStyle/>
          <a:p>
            <a:pPr lvl="0">
              <a:spcBef>
                <a:spcPts val="0"/>
              </a:spcBef>
              <a:buNone/>
            </a:pPr>
            <a:r>
              <a:rPr lang="sv"/>
              <a:t>OUR GOAL/Big Picture</a:t>
            </a:r>
          </a:p>
        </p:txBody>
      </p:sp>
      <p:sp>
        <p:nvSpPr>
          <p:cNvPr id="98" name="Shape 98"/>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lgn="l">
              <a:lnSpc>
                <a:spcPct val="160000"/>
              </a:lnSpc>
              <a:spcBef>
                <a:spcPts val="0"/>
              </a:spcBef>
              <a:spcAft>
                <a:spcPts val="1100"/>
              </a:spcAft>
              <a:buClr>
                <a:schemeClr val="dk1"/>
              </a:buClr>
              <a:buSzPct val="100000"/>
              <a:buFont typeface="Arial"/>
              <a:buNone/>
            </a:pPr>
            <a:r>
              <a:rPr lang="sv" sz="1050">
                <a:solidFill>
                  <a:srgbClr val="4A4A4A"/>
                </a:solidFill>
                <a:highlight>
                  <a:srgbClr val="FFFFFF"/>
                </a:highlight>
              </a:rPr>
              <a:t>Our solution will include a user-friendly app where you can find information about the levels of air pollution in your local community and also compare it to other parts of the world. We will also pinpoint the impact air pollution has on human health, how it is affecting the user of the app and how you can avoid </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nvSpPr>
        <p:spPr>
          <a:xfrm>
            <a:off x="541775" y="816000"/>
            <a:ext cx="7390800" cy="662100"/>
          </a:xfrm>
          <a:prstGeom prst="rect">
            <a:avLst/>
          </a:prstGeom>
          <a:noFill/>
          <a:ln>
            <a:noFill/>
          </a:ln>
        </p:spPr>
        <p:txBody>
          <a:bodyPr anchorCtr="0" anchor="t" bIns="91425" lIns="91425" rIns="91425" tIns="91425">
            <a:noAutofit/>
          </a:bodyPr>
          <a:lstStyle/>
          <a:p>
            <a:pPr lvl="0">
              <a:spcBef>
                <a:spcPts val="0"/>
              </a:spcBef>
              <a:buNone/>
            </a:pPr>
            <a:r>
              <a:rPr lang="sv"/>
              <a:t>-	Crowd Sourced Information: We plan o create a huge community around Air Quality monitoring and Symptoms report, first in Sweden in Linköping and then to other countries</a:t>
            </a:r>
          </a:p>
          <a:p>
            <a:pPr lvl="0">
              <a:spcBef>
                <a:spcPts val="0"/>
              </a:spcBef>
              <a:buNone/>
            </a:pPr>
            <a:r>
              <a:t/>
            </a:r>
            <a:endParaRPr/>
          </a:p>
          <a:p>
            <a:pPr lvl="0">
              <a:spcBef>
                <a:spcPts val="0"/>
              </a:spcBef>
              <a:buNone/>
            </a:pPr>
            <a:r>
              <a:rPr lang="sv"/>
              <a:t>-	Using Data from “SocialStyrelsen” and “Naturvärdsverket”:</a:t>
            </a:r>
          </a:p>
          <a:p>
            <a:pPr lvl="0">
              <a:spcBef>
                <a:spcPts val="0"/>
              </a:spcBef>
              <a:buNone/>
            </a:pPr>
            <a:r>
              <a:rPr lang="sv"/>
              <a:t>         we hope to better understand the impart of Air Quality on peoples’ health over a period of time(e.g One year)</a:t>
            </a:r>
          </a:p>
          <a:p>
            <a:pPr lvl="0">
              <a:spcBef>
                <a:spcPts val="0"/>
              </a:spcBef>
              <a:buNone/>
            </a:pPr>
            <a:r>
              <a:t/>
            </a:r>
            <a:endParaRPr/>
          </a:p>
          <a:p>
            <a:pPr lvl="0">
              <a:spcBef>
                <a:spcPts val="0"/>
              </a:spcBef>
              <a:buNone/>
            </a:pPr>
            <a:r>
              <a:rPr lang="sv"/>
              <a:t>-	Carry out Regional Comparision on a yearly basis</a:t>
            </a:r>
          </a:p>
          <a:p>
            <a:pPr lvl="0">
              <a:spcBef>
                <a:spcPts val="0"/>
              </a:spcBef>
              <a:buNone/>
            </a:pPr>
            <a:r>
              <a:t/>
            </a:r>
            <a:endParaRPr/>
          </a:p>
          <a:p>
            <a:pPr lvl="0">
              <a:spcBef>
                <a:spcPts val="0"/>
              </a:spcBef>
              <a:buNone/>
            </a:pPr>
            <a:r>
              <a:rPr lang="sv"/>
              <a:t>-	Provide relevant environmental information to the Government, City Planners and other Agency </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